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258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9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297" r:id="rId6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 autoAdjust="0"/>
    <p:restoredTop sz="94008" autoAdjust="0"/>
  </p:normalViewPr>
  <p:slideViewPr>
    <p:cSldViewPr snapToGrid="0" snapToObjects="1">
      <p:cViewPr varScale="1">
        <p:scale>
          <a:sx n="152" d="100"/>
          <a:sy n="152" d="100"/>
        </p:scale>
        <p:origin x="1624" y="184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74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9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3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7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73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12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0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5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the question: Well this set is described to be optimal i.e., this set contains maximum number of non-overlapping activities, but it is not necessary that they have been obtained by some order. Its just one set with maximum number of compatible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6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85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4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7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1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2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36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11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8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piles if moved closed to the root then saving is done. Note that if we have n piles, n-1 merging needs to be done always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9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Exchanging piles at the same level does not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26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3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22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4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82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74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35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1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9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39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9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3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2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7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4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7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43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quiz: Yes. Optimal value of the obj </a:t>
            </a:r>
            <a:r>
              <a:rPr lang="en-US" dirty="0" err="1"/>
              <a:t>func</a:t>
            </a:r>
            <a:r>
              <a:rPr lang="en-US" dirty="0"/>
              <a:t> is unique but the argument (i.e., tree here) optimizing the obj </a:t>
            </a:r>
            <a:r>
              <a:rPr lang="en-US" dirty="0" err="1"/>
              <a:t>func</a:t>
            </a:r>
            <a:r>
              <a:rPr lang="en-US" dirty="0"/>
              <a:t> can be more than one. Just think of an optimal tree and switch the two leaves of the same parent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39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f(</a:t>
            </a:r>
            <a:r>
              <a:rPr lang="en-US" dirty="0" err="1"/>
              <a:t>d_x+d_y</a:t>
            </a:r>
            <a:r>
              <a:rPr lang="en-US" dirty="0"/>
              <a:t>)+f(</a:t>
            </a:r>
            <a:r>
              <a:rPr lang="en-US" dirty="0" err="1"/>
              <a:t>d_a+d_b</a:t>
            </a:r>
            <a:r>
              <a:rPr lang="en-US" dirty="0"/>
              <a:t>) – f(</a:t>
            </a:r>
            <a:r>
              <a:rPr lang="en-US" dirty="0" err="1"/>
              <a:t>d_a+d_b</a:t>
            </a:r>
            <a:r>
              <a:rPr lang="en-US" dirty="0"/>
              <a:t>)-f(</a:t>
            </a:r>
            <a:r>
              <a:rPr lang="en-US" dirty="0" err="1"/>
              <a:t>d_x+d_x</a:t>
            </a:r>
            <a:r>
              <a:rPr lang="en-US" dirty="0"/>
              <a:t>)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5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0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38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20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13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525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48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6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y8BaMs_JuI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(CS29003/203)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2022,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Add a 4</a:t>
            </a:r>
            <a:r>
              <a:rPr lang="en-US" sz="1600" baseline="30000" dirty="0"/>
              <a:t>th</a:t>
            </a:r>
            <a:r>
              <a:rPr lang="en-US" sz="1600" dirty="0"/>
              <a:t> item with more weight but with slightly high value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Say a 4</a:t>
            </a:r>
            <a:r>
              <a:rPr lang="en-US" sz="1600" baseline="30000" dirty="0"/>
              <a:t>th</a:t>
            </a:r>
            <a:r>
              <a:rPr lang="en-US" sz="1600" dirty="0"/>
              <a:t> item weighs 40 kg with value Rs. 130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gives the solution as 40 kg of item 4 and 10 kg of item 1. The total value is Rs. 190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However, the optimal solution is 30 kg of item 1 and 20 kg of item 2. The total value is Rs. 220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27241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26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We have tried two different greedy strategies to solve 0-1 Knapsack problem. But none of them worked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Do we have any greedy strategy that works for 0-1 Knapsack problem?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To the best of our knowledge there is no known greedy strategy that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Later we will see other approaches to solve a 0-1 Knapsack problem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649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3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24393" cy="3458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FractionalKnapsack(w, V, C, n)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Find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for all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both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and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by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descending order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0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n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&lt; C – load</a:t>
            </a: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whole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+=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(C-load) amount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C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257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FractionalKnapsack(w, V, C, n)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Find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for all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Sort the items in both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and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by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in descending order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0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if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C – load</a:t>
                </a: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whole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+=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else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(C-load) amount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C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break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  <a:blipFill>
                <a:blip r:embed="rId3"/>
                <a:stretch>
                  <a:fillRect l="-394" t="-366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8D1E5B-2C04-1F2A-BC92-B4B5AF81D29E}"/>
              </a:ext>
            </a:extLst>
          </p:cNvPr>
          <p:cNvCxnSpPr/>
          <p:nvPr/>
        </p:nvCxnSpPr>
        <p:spPr>
          <a:xfrm>
            <a:off x="3770722" y="1470582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/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blipFill>
                <a:blip r:embed="rId4"/>
                <a:stretch>
                  <a:fillRect r="-476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3B9A9-CC1A-C510-707A-2CE9AE48AAFA}"/>
              </a:ext>
            </a:extLst>
          </p:cNvPr>
          <p:cNvCxnSpPr/>
          <p:nvPr/>
        </p:nvCxnSpPr>
        <p:spPr>
          <a:xfrm>
            <a:off x="2282858" y="197177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/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blipFill>
                <a:blip r:embed="rId5"/>
                <a:stretch>
                  <a:fillRect r="-563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D2B95-6095-65CE-7023-9C039CABA935}"/>
              </a:ext>
            </a:extLst>
          </p:cNvPr>
          <p:cNvCxnSpPr/>
          <p:nvPr/>
        </p:nvCxnSpPr>
        <p:spPr>
          <a:xfrm>
            <a:off x="1434446" y="2214895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/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blipFill>
                <a:blip r:embed="rId6"/>
                <a:stretch>
                  <a:fillRect r="-7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4B8A2228-009C-2C3D-2731-C5DF6414CC04}"/>
              </a:ext>
            </a:extLst>
          </p:cNvPr>
          <p:cNvSpPr/>
          <p:nvPr/>
        </p:nvSpPr>
        <p:spPr>
          <a:xfrm>
            <a:off x="4279769" y="2460395"/>
            <a:ext cx="311085" cy="204561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10B95E-70C0-EF6F-5FDD-428F2A7F48DC}"/>
              </a:ext>
            </a:extLst>
          </p:cNvPr>
          <p:cNvCxnSpPr/>
          <p:nvPr/>
        </p:nvCxnSpPr>
        <p:spPr>
          <a:xfrm>
            <a:off x="4679766" y="348006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/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blipFill>
                <a:blip r:embed="rId7"/>
                <a:stretch>
                  <a:fillRect r="-73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/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Overall runtime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blipFill>
                <a:blip r:embed="rId8"/>
                <a:stretch>
                  <a:fillRect l="-2542" t="-2128" r="-8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Imagine that you are trying to schedule as many classes as possible without any conflicting lectures.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collection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of intervals, find a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so that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No two intervals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overlap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 is as large as possible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1D3EF-8658-0CF3-3AA4-36CD5CC463F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6022C2-9C50-FF0D-D6D2-5BA45EFF0878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169187-7D9A-ADE5-2623-EE66C1B66FBB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717270-BB2D-B810-4830-0506606B2FC5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D935DB-D80D-410B-CEC3-6604A2DE7D0B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8A93C3-E225-662A-AD22-62D52C9CABB7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81B324-9A9E-684B-26FA-E64164204B34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449158-8FB4-82F4-F069-1208FB363E24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0F826C-5391-23BA-C410-40ED8BFEBCC9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36B2DE-66E5-79A6-9A57-47CED4AD34FF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BA974AD-A6E6-42AF-BCEF-49C5D0DB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would be a brute force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Try all combinations, i.e., find the set of all subsets and check if the elements of the subset are compatible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C1C405A-C099-F908-FB1B-4DF4A3F475EB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39BBDE-6644-6E7A-1187-A0782EDDFF8B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47379-7954-0E0D-F719-9D1D8204552D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C3C58-4841-9BD5-1DC7-36342F9AE24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5DBA5D-76AF-DFE7-B093-1F41B9485CD7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59B1D2-6F83-2B09-276D-5D77EB88DB5B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027BF6-5669-4810-C69C-C7549C8153A7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A5E9D9-6F2E-FFA3-737D-4BB15A5DBE7D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08D943-DF1C-BC9B-FEAA-AAD2F0CE4A78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5D6127-60C0-D632-7538-C014289598CA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3D5A878-F733-4216-023A-7AED265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5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64889"/>
            <a:ext cx="6424393" cy="1401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can be a greedy strategy?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Remember greedy implies choosing a criterion and according to the criterion, take a decision that seems best at the moment and repeat this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picking the shortest duration first, then the next shortest duration and so 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4FAB6-BF52-E674-A37E-9D959E33227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C23CB4-689F-DB60-1469-A35B30D64D9A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F4E321-CE86-F77B-F473-CB6BAE81BE6F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D3033C-675C-945E-7E18-7D9ACC794ED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FA069-249B-FA75-E312-E7ED888C974A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5F7C40-0761-FCDB-5F65-D88F8DCD5384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B58F8A-ACC0-4EAF-3998-97E1402A76F3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461A30-9A29-2E6C-03A5-1D150C4300D7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8B5727-85F8-BE8E-5DAC-3E08BFF802B5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358A0C-7111-1C63-450B-7BB5A12A6FD5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BCA3DD-DF67-66BD-1126-5DD53F46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Duration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304545" r="-91111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E10101-D92D-5CA8-D62C-C1E3EA727F5B}"/>
              </a:ext>
            </a:extLst>
          </p:cNvPr>
          <p:cNvSpPr txBox="1"/>
          <p:nvPr/>
        </p:nvSpPr>
        <p:spPr>
          <a:xfrm>
            <a:off x="3004075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E0FD4-B8DE-AB8E-87A0-6C14D0A12D15}"/>
              </a:ext>
            </a:extLst>
          </p:cNvPr>
          <p:cNvSpPr txBox="1"/>
          <p:nvPr/>
        </p:nvSpPr>
        <p:spPr>
          <a:xfrm>
            <a:off x="3929473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40954-DCDE-580D-DEDF-A78D522E8701}"/>
              </a:ext>
            </a:extLst>
          </p:cNvPr>
          <p:cNvSpPr txBox="1"/>
          <p:nvPr/>
        </p:nvSpPr>
        <p:spPr>
          <a:xfrm>
            <a:off x="4401599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5B6EB-C58E-24F1-7DE6-0F399CBDD46E}"/>
              </a:ext>
            </a:extLst>
          </p:cNvPr>
          <p:cNvSpPr txBox="1"/>
          <p:nvPr/>
        </p:nvSpPr>
        <p:spPr>
          <a:xfrm>
            <a:off x="2093600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096C6-66B7-5275-C8E9-0A99AFB8F694}"/>
              </a:ext>
            </a:extLst>
          </p:cNvPr>
          <p:cNvSpPr txBox="1"/>
          <p:nvPr/>
        </p:nvSpPr>
        <p:spPr>
          <a:xfrm>
            <a:off x="2534304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A4FB7-B66F-D4C4-942F-7BBAEC0E501C}"/>
              </a:ext>
            </a:extLst>
          </p:cNvPr>
          <p:cNvSpPr txBox="1"/>
          <p:nvPr/>
        </p:nvSpPr>
        <p:spPr>
          <a:xfrm>
            <a:off x="4854871" y="22764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8E52F-FBF7-450D-2A67-1E1E9567A475}"/>
              </a:ext>
            </a:extLst>
          </p:cNvPr>
          <p:cNvSpPr txBox="1"/>
          <p:nvPr/>
        </p:nvSpPr>
        <p:spPr>
          <a:xfrm>
            <a:off x="5324642" y="22824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90D5A-F8FE-4118-3F6D-97772F747D03}"/>
              </a:ext>
            </a:extLst>
          </p:cNvPr>
          <p:cNvSpPr txBox="1"/>
          <p:nvPr/>
        </p:nvSpPr>
        <p:spPr>
          <a:xfrm>
            <a:off x="3482995" y="22933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E80B2-828B-D263-3C14-BAF348BE7C1C}"/>
              </a:ext>
            </a:extLst>
          </p:cNvPr>
          <p:cNvSpPr txBox="1"/>
          <p:nvPr/>
        </p:nvSpPr>
        <p:spPr>
          <a:xfrm>
            <a:off x="1643725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this case – 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can show that for this problem, we can at max choose 4 actions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deferring the formal proof for later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However, this greedy strategy may not be optimal for all instances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  <a:blipFill>
                <a:blip r:embed="rId4"/>
                <a:stretch>
                  <a:fillRect l="-394" t="-3077" r="-394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0F7718E-2C80-73B0-AE34-D0CC2104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27" y="4397537"/>
            <a:ext cx="4676396" cy="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Start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976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choosing by early start?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Is it optimal?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No – in general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E7ED0-BF13-2B77-4824-60CC1042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4" y="2141009"/>
            <a:ext cx="4676413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0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Finish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about choosing by early finish?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Note: optimal solution is not unique. Another candidate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95652" r="-911111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3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BBF6E2-80A0-A755-F30A-BC59210AF61C}"/>
              </a:ext>
            </a:extLst>
          </p:cNvPr>
          <p:cNvSpPr txBox="1"/>
          <p:nvPr/>
        </p:nvSpPr>
        <p:spPr>
          <a:xfrm>
            <a:off x="3088917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D870D-7E9A-65C3-B01C-0A2C37FAEF70}"/>
              </a:ext>
            </a:extLst>
          </p:cNvPr>
          <p:cNvSpPr txBox="1"/>
          <p:nvPr/>
        </p:nvSpPr>
        <p:spPr>
          <a:xfrm>
            <a:off x="2181053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BCD50-82FE-9A0B-0BEA-16580C78A46E}"/>
              </a:ext>
            </a:extLst>
          </p:cNvPr>
          <p:cNvSpPr txBox="1"/>
          <p:nvPr/>
        </p:nvSpPr>
        <p:spPr>
          <a:xfrm>
            <a:off x="2622161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34E6F-1833-114D-3B01-FA27F6C3F576}"/>
              </a:ext>
            </a:extLst>
          </p:cNvPr>
          <p:cNvSpPr txBox="1"/>
          <p:nvPr/>
        </p:nvSpPr>
        <p:spPr>
          <a:xfrm>
            <a:off x="1700010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F1A1F-49E9-D21B-5D65-23667F7EAF79}"/>
              </a:ext>
            </a:extLst>
          </p:cNvPr>
          <p:cNvSpPr txBox="1"/>
          <p:nvPr/>
        </p:nvSpPr>
        <p:spPr>
          <a:xfrm>
            <a:off x="3530025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4B79-8FF8-61E3-191A-52CB38EF6E8F}"/>
              </a:ext>
            </a:extLst>
          </p:cNvPr>
          <p:cNvSpPr txBox="1"/>
          <p:nvPr/>
        </p:nvSpPr>
        <p:spPr>
          <a:xfrm>
            <a:off x="399674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7CDDD-D28C-D4FA-ED7C-346604FD1FE9}"/>
              </a:ext>
            </a:extLst>
          </p:cNvPr>
          <p:cNvSpPr txBox="1"/>
          <p:nvPr/>
        </p:nvSpPr>
        <p:spPr>
          <a:xfrm>
            <a:off x="4489109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51D44-B104-6125-B9B2-AE9C1A5C9166}"/>
              </a:ext>
            </a:extLst>
          </p:cNvPr>
          <p:cNvSpPr txBox="1"/>
          <p:nvPr/>
        </p:nvSpPr>
        <p:spPr>
          <a:xfrm>
            <a:off x="492655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FB1E0-9A7E-C56F-451F-35DE2F1A626C}"/>
              </a:ext>
            </a:extLst>
          </p:cNvPr>
          <p:cNvSpPr txBox="1"/>
          <p:nvPr/>
        </p:nvSpPr>
        <p:spPr>
          <a:xfrm>
            <a:off x="5389645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6057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Greedy Algorithms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577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algorithm repeatedly makes locally best choice/decision ignoring what its effect will be in future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They are often intuitive, easy to understand and easy to implement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However the problem is that in many situations we can not solve a problem using a greedy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solution is not necessarily best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600" dirty="0"/>
              <a:t>Sometimes greedy may also be good enough</a:t>
            </a:r>
          </a:p>
          <a:p>
            <a:pPr lvl="1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400" dirty="0"/>
              <a:t>When you can prove it</a:t>
            </a:r>
            <a:endParaRPr lang="en-US" sz="1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Alternate Strategy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Given that ‘earliest finish’ strategy works, using symmetry what can be an alternate strategy that will also work?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u="sng" dirty="0"/>
              <a:t>Hint</a:t>
            </a:r>
            <a:r>
              <a:rPr lang="en-US" sz="1600" dirty="0"/>
              <a:t>: Think why ‘earliest finish’ strategy works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Choosing earliest finish leaves maximum room for other activities to fill in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So, by symmetry, ‘latest start’ [looking from the other end] will also give optimal solution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597D5-CFE3-A12B-D45F-361E97752316}"/>
              </a:ext>
            </a:extLst>
          </p:cNvPr>
          <p:cNvGrpSpPr/>
          <p:nvPr/>
        </p:nvGrpSpPr>
        <p:grpSpPr>
          <a:xfrm>
            <a:off x="1669409" y="2045616"/>
            <a:ext cx="3010015" cy="354843"/>
            <a:chOff x="1669409" y="2045616"/>
            <a:chExt cx="3010015" cy="35484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A9A886-6DED-D316-0AFB-D98A9556B9D1}"/>
                </a:ext>
              </a:extLst>
            </p:cNvPr>
            <p:cNvCxnSpPr/>
            <p:nvPr/>
          </p:nvCxnSpPr>
          <p:spPr>
            <a:xfrm>
              <a:off x="1669409" y="2300141"/>
              <a:ext cx="300715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E35026-C1DA-CD10-2495-AA4D72BFCB63}"/>
                </a:ext>
              </a:extLst>
            </p:cNvPr>
            <p:cNvCxnSpPr/>
            <p:nvPr/>
          </p:nvCxnSpPr>
          <p:spPr>
            <a:xfrm>
              <a:off x="1669409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8C168-B78A-5F4A-1A3A-ED7810592537}"/>
                </a:ext>
              </a:extLst>
            </p:cNvPr>
            <p:cNvCxnSpPr/>
            <p:nvPr/>
          </p:nvCxnSpPr>
          <p:spPr>
            <a:xfrm>
              <a:off x="4678996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DEFB13-9488-F7A1-EA2D-85B4C41CC730}"/>
                </a:ext>
              </a:extLst>
            </p:cNvPr>
            <p:cNvCxnSpPr/>
            <p:nvPr/>
          </p:nvCxnSpPr>
          <p:spPr>
            <a:xfrm>
              <a:off x="1669409" y="2198018"/>
              <a:ext cx="2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3B93F9-3B0B-B291-42AB-E16764843F2C}"/>
                </a:ext>
              </a:extLst>
            </p:cNvPr>
            <p:cNvCxnSpPr/>
            <p:nvPr/>
          </p:nvCxnSpPr>
          <p:spPr>
            <a:xfrm>
              <a:off x="1921409" y="2130459"/>
              <a:ext cx="0" cy="27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FD75B-0A6B-3F53-B068-5C8AFF8BED85}"/>
                </a:ext>
              </a:extLst>
            </p:cNvPr>
            <p:cNvCxnSpPr/>
            <p:nvPr/>
          </p:nvCxnSpPr>
          <p:spPr>
            <a:xfrm>
              <a:off x="1925424" y="2198018"/>
              <a:ext cx="2754000" cy="0"/>
            </a:xfrm>
            <a:prstGeom prst="line">
              <a:avLst/>
            </a:prstGeom>
            <a:ln w="9525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4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an infinite array in which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elements are integers in sorted order and the rest of the cells are filled with some special symbol (say $). Assume we do not know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value. Give an algorithm that takes an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as input and finds a position in the array containing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if the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exists in the array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time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00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sorted array of non-repeated integers A[1..n], check whether there is an index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for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. Give a divide-and-conquer algorithm that runs in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02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given two sorted arrays of size n. Give an algorithm for finding the median element in the union of the two lists so that the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223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95699" cy="3502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s: Array of start times, f: Array of finish times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R: Set of all requests, A: Set of accepted requests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n: Number of activities, k: Index of last accepted activity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ActivitySel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(s, f, A, 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s, f and A by f[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ascending order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Remove R[1]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k = 1;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2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R is not empty: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s[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&gt; f[k]: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	  k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[Sorting dominates]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  <a:blipFill>
                <a:blip r:embed="rId3"/>
                <a:stretch>
                  <a:fillRect l="-395" t="-16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is not obvious how and whether the greedy activity selection strategy returns an optimal set of intervals i.e., whether or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is not clear yet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However, we can immediately say one thing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 compatible set of requests i.e., no two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overlap in time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i.e.,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maximum possible non-overlapping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we don’t know yet whether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optimal, for the purpose of comparison, let us take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to be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</a:t>
                </a:r>
                <a:r>
                  <a:rPr lang="en-US" sz="1600" dirty="0"/>
                  <a:t> optimal set of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is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the same number of intervals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and hence is also an optimal solution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what we got using the greedy strategy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 of activities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9398B-FE6F-7EFF-11A8-8DFF1C8DAB01}"/>
              </a:ext>
            </a:extLst>
          </p:cNvPr>
          <p:cNvCxnSpPr>
            <a:cxnSpLocks/>
          </p:cNvCxnSpPr>
          <p:nvPr/>
        </p:nvCxnSpPr>
        <p:spPr>
          <a:xfrm>
            <a:off x="546755" y="2571750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4934B-920B-B4EF-8FD8-56FDF8B82442}"/>
              </a:ext>
            </a:extLst>
          </p:cNvPr>
          <p:cNvCxnSpPr>
            <a:cxnSpLocks/>
          </p:cNvCxnSpPr>
          <p:nvPr/>
        </p:nvCxnSpPr>
        <p:spPr>
          <a:xfrm>
            <a:off x="537328" y="3591416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following the book by Kleinberg and </a:t>
                </a:r>
                <a:r>
                  <a:rPr lang="en-US" sz="1600" dirty="0" err="1"/>
                  <a:t>Tardos</a:t>
                </a:r>
                <a:r>
                  <a:rPr lang="en-US" sz="1600" dirty="0"/>
                  <a:t> for the proof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idea underlying the proof will be to show that the greedy strategy “stays ahead” of the optimal solution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will be very similar to proof by induction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in the order they are added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did we not tell “in the order they are added” for the second case?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may have followed some other strategy to get these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 we can always sort the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in increasing finishing time. Lets assume that and this do not cause any loss of generality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; both are sorted in increasing order of the finishing times of the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and our goal is to prove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start by comparing the first activity in both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has the least finishing time among all activities. So,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if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, the resulting set still remains optimal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still contains the same number of activities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) which are still compatible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prove that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selected by the greedy strategy finishes no later than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will prove that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already proved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600" dirty="0"/>
                  <a:t>, we will assume that the statement is true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and we will try to prove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consists of compatible intervals,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Combining (1) and (2),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 of the possible candidates to be chosen by our greedy strategy. However, the greedy strategy always choses with earliest finish time.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among the available candidates (of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one), the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chosen by the greedy strategy has the smallest finish time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This completes the induction step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789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proven that the greedy strategy always “stays ahead” of the optimal solution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in the sense that –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the greedy algorithm selects finishes at least as soon 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see why this implies optimality of the greedy algorithm’s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will be done by contradiction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Optimization Problems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class of problems in which we are asked to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Find a set (or a sequence) of “items”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That satisfy some constraints and simultaneously optimize (i.e., maximize or minimize) some objective function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41275" algn="l"/>
                  </a:tabLst>
                </a:pPr>
                <a:r>
                  <a:rPr lang="en-US" sz="1600" dirty="0"/>
                  <a:t>Formally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mr-I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160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 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charset="0"/>
                          </a:rPr>
                          <m:t>𝑓</m:t>
                        </m:r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16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sequence of tasks with deadline, maximize reward while finishing before deadline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Items: tasks, constraints: finish before deadline, optimize: total reward</a:t>
                </a:r>
              </a:p>
              <a:p>
                <a:pPr marL="182563" indent="-1746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set of products with weights and values, put into a bag of weight limit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𝑥</m:t>
                    </m:r>
                    <m:r>
                      <a:rPr lang="en-US" sz="16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/>
                  <a:t>and maximize value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products,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weight limit,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total value</a:t>
                </a:r>
              </a:p>
              <a:p>
                <a:pPr marL="9525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file in computer, encode/compress it to minimize the length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codewords for each character,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original file recoverable,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code length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  <a:blipFill>
                <a:blip r:embed="rId3"/>
                <a:stretch>
                  <a:fillRect l="-394" t="-1347" r="-789" b="-2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9438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not optimal. Now,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set, we must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[Putting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] … (3)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. So, there must be at least one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it starts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complete,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by (3),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finishes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. So,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after deleting all activities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the set of possible activities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, still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a contradiction as we have assumed that the greedy algorithm has stopped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is empty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completes the proof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𝑎𝑙𝑔𝑜𝑟𝑖𝑡h𝑚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𝑟𝑒𝑡𝑢𝑟𝑛𝑠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𝑎𝑐𝑡𝑖𝑣𝑖𝑡𝑖𝑒𝑠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2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piles of pebbles: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want to merge them into one pile, but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We can only merge </a:t>
                </a:r>
                <a:r>
                  <a:rPr lang="en-US" sz="1400" u="sng" dirty="0"/>
                  <a:t>two of them</a:t>
                </a:r>
                <a:r>
                  <a:rPr lang="en-US" sz="1400" dirty="0"/>
                  <a:t> at a time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Merging two piles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costs you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units of energy (Let’s assume we need to move both piles)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It means merging piles of size 12 and 7 results in a new pile of size 19 and costs you 19 units of energy</a:t>
                </a:r>
              </a:p>
              <a:p>
                <a:pPr marL="84138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How can we merge all of them with </a:t>
                </a:r>
                <a:r>
                  <a:rPr lang="en-US" sz="1800" b="1" dirty="0"/>
                  <a:t>least energy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592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508F946-ABD1-8523-3741-F0B12211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7" y="1327105"/>
            <a:ext cx="6424393" cy="1075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1671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in the order they are given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3A19E5-5BA5-576E-4E5F-9D645948669A}"/>
              </a:ext>
            </a:extLst>
          </p:cNvPr>
          <p:cNvGrpSpPr/>
          <p:nvPr/>
        </p:nvGrpSpPr>
        <p:grpSpPr>
          <a:xfrm>
            <a:off x="1200034" y="3367200"/>
            <a:ext cx="1025168" cy="913762"/>
            <a:chOff x="1181180" y="3263503"/>
            <a:chExt cx="1025168" cy="9137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2DBE09-8BF6-943B-B58D-22D880B79B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B19B84-DDA2-0E87-0126-355AAE0C8A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D7030C-4F2C-B552-B094-91C8B30BC2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03B0D1-3086-2F2D-AC06-C9F3DFE8597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C390A-F264-B200-5B53-346C2DDF4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B445EA-4C77-C6EA-39D8-7296FAD3E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A4ECD5-6422-F358-5429-1AFDDF58650B}"/>
              </a:ext>
            </a:extLst>
          </p:cNvPr>
          <p:cNvGrpSpPr/>
          <p:nvPr/>
        </p:nvGrpSpPr>
        <p:grpSpPr>
          <a:xfrm>
            <a:off x="1658222" y="2821310"/>
            <a:ext cx="1025168" cy="913762"/>
            <a:chOff x="1181180" y="3263503"/>
            <a:chExt cx="1025168" cy="91376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1FD004-3231-E952-D555-FCFDEE12A434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8E923-440D-BE8C-FC54-F8E72B095951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CB481-F9E8-97F7-2CB4-24EDC50A855B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D9A284-868D-0FFC-D4F7-7CCF4A873CEE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ACDF13-5E96-FFAC-B3B5-A537FB505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DAFB5C-8ADB-6B77-52DE-A4AB6D1E9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9EB0AAC-2841-676D-B376-E49CFA89AEF2}"/>
              </a:ext>
            </a:extLst>
          </p:cNvPr>
          <p:cNvSpPr txBox="1"/>
          <p:nvPr/>
        </p:nvSpPr>
        <p:spPr>
          <a:xfrm>
            <a:off x="5206939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82563C-5957-E967-136F-878399658AA5}"/>
              </a:ext>
            </a:extLst>
          </p:cNvPr>
          <p:cNvGrpSpPr/>
          <p:nvPr/>
        </p:nvGrpSpPr>
        <p:grpSpPr>
          <a:xfrm>
            <a:off x="2113768" y="2275420"/>
            <a:ext cx="1025168" cy="913762"/>
            <a:chOff x="1181180" y="3263503"/>
            <a:chExt cx="1025168" cy="91376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8FEBFC4-A5DF-39A4-C4D1-4377169E48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04FCE-8D92-162C-AA60-52723744513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51DDA68-7826-080D-395D-1C80A4819A39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CC1C43-772E-E55A-7D23-DE8CCD87584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42BA54-3673-D519-9B79-83B27E9C37EC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9620247-6036-3761-5D11-A475EDB30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FB5E453-66DE-12EA-3DF9-C0592EC3D824}"/>
              </a:ext>
            </a:extLst>
          </p:cNvPr>
          <p:cNvSpPr txBox="1"/>
          <p:nvPr/>
        </p:nvSpPr>
        <p:spPr>
          <a:xfrm>
            <a:off x="5589597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134</a:t>
            </a:r>
          </a:p>
        </p:txBody>
      </p:sp>
    </p:spTree>
    <p:extLst>
      <p:ext uri="{BB962C8B-B14F-4D97-AF65-F5344CB8AC3E}">
        <p14:creationId xmlns:p14="http://schemas.microsoft.com/office/powerpoint/2010/main" val="38838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1"/>
      <p:bldP spid="54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Another Solution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two at a time from original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05FAC-AFB2-B5DA-D36F-678995FE8BFA}"/>
              </a:ext>
            </a:extLst>
          </p:cNvPr>
          <p:cNvGrpSpPr/>
          <p:nvPr/>
        </p:nvGrpSpPr>
        <p:grpSpPr>
          <a:xfrm>
            <a:off x="1867610" y="3921810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CD39DF-AC54-E2DA-9949-5A2C2E78A3FE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4B96CC0-71FF-2E34-C137-7C08B924DAB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105229-8507-09E2-F2A0-53B98487F9F7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854D9-934A-C218-A05C-9194EF66D29C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8C3C1D7-2AC9-1FFB-22B0-A67D6560CF6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6EFA28-56F5-B7A9-DC37-5F200E346BA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04A54A-DC81-6E32-B14E-5E2FE5A3B9F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53FCD7F-9B3E-D928-A41D-830B7B1D5CB0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E08A2C9-DCF3-3AF4-1F05-3AB796AB4C0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23</a:t>
                </a: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8A610E-112E-2F0A-0AB8-507116007374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788615" y="4137726"/>
              <a:ext cx="200623" cy="2539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0CCD4D-E365-79AE-788E-107631173E5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95F1FF-DF6F-495B-1050-35AE7E8E41D6}"/>
              </a:ext>
            </a:extLst>
          </p:cNvPr>
          <p:cNvGrpSpPr/>
          <p:nvPr/>
        </p:nvGrpSpPr>
        <p:grpSpPr>
          <a:xfrm>
            <a:off x="1272915" y="3320185"/>
            <a:ext cx="1062695" cy="643316"/>
            <a:chOff x="1272915" y="3320185"/>
            <a:chExt cx="1062695" cy="64331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5D99377-6258-D4D0-45D0-1255C48ABC53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5F0145-A533-335C-0D02-6AA0506E21E4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6977C6-A9B2-D079-03A6-7D6C601B4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915" y="3640821"/>
              <a:ext cx="433574" cy="312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16E96A-5F8B-7084-0023-003DBA3F9534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17" y="3640821"/>
              <a:ext cx="372893" cy="3226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C11717-F5D2-5EE4-C32E-5D6AA28D4D75}"/>
              </a:ext>
            </a:extLst>
          </p:cNvPr>
          <p:cNvGrpSpPr/>
          <p:nvPr/>
        </p:nvGrpSpPr>
        <p:grpSpPr>
          <a:xfrm>
            <a:off x="1980831" y="2794492"/>
            <a:ext cx="1134225" cy="913762"/>
            <a:chOff x="1181180" y="3263503"/>
            <a:chExt cx="1134225" cy="91376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F4A7F06-12A5-1E9F-CA21-F918EDBD6E68}"/>
                </a:ext>
              </a:extLst>
            </p:cNvPr>
            <p:cNvSpPr/>
            <p:nvPr/>
          </p:nvSpPr>
          <p:spPr>
            <a:xfrm>
              <a:off x="1414498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9C3617-B99A-9790-2F7C-BC36C9C1AD13}"/>
                </a:ext>
              </a:extLst>
            </p:cNvPr>
            <p:cNvSpPr txBox="1"/>
            <p:nvPr/>
          </p:nvSpPr>
          <p:spPr>
            <a:xfrm>
              <a:off x="1455367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32B34B-57D6-3FF8-F3E3-84ECE620E46D}"/>
                </a:ext>
              </a:extLst>
            </p:cNvPr>
            <p:cNvSpPr/>
            <p:nvPr/>
          </p:nvSpPr>
          <p:spPr>
            <a:xfrm>
              <a:off x="1847405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B9F621-BE6A-408F-12C9-87DAAC532350}"/>
                </a:ext>
              </a:extLst>
            </p:cNvPr>
            <p:cNvSpPr txBox="1"/>
            <p:nvPr/>
          </p:nvSpPr>
          <p:spPr>
            <a:xfrm>
              <a:off x="1935409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C11C006-6B4C-3504-705A-A87B85C696F8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47" y="3589716"/>
              <a:ext cx="285226" cy="2348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E6656-70BF-34C1-EE80-4E3DCBB7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5141"/>
              <a:ext cx="319837" cy="251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130</a:t>
            </a:r>
          </a:p>
        </p:txBody>
      </p:sp>
    </p:spTree>
    <p:extLst>
      <p:ext uri="{BB962C8B-B14F-4D97-AF65-F5344CB8AC3E}">
        <p14:creationId xmlns:p14="http://schemas.microsoft.com/office/powerpoint/2010/main" val="7099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Any Greedy Idea?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Always merge two smallest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+ 19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1272915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762447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833064" y="2711724"/>
            <a:ext cx="1516465" cy="625145"/>
            <a:chOff x="1056542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1056542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962717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24A7DF3-A0BE-2FD5-CC2F-D7E52C7877B6}"/>
              </a:ext>
            </a:extLst>
          </p:cNvPr>
          <p:cNvSpPr txBox="1"/>
          <p:nvPr/>
        </p:nvSpPr>
        <p:spPr>
          <a:xfrm>
            <a:off x="3948734" y="2814945"/>
            <a:ext cx="285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thing to notice: The total cost sums all the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0708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  <p:bldP spid="10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consider moving the pile of size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B2498E-1CF7-704E-C9EC-D42E8AF0FDC5}"/>
              </a:ext>
            </a:extLst>
          </p:cNvPr>
          <p:cNvSpPr txBox="1"/>
          <p:nvPr/>
        </p:nvSpPr>
        <p:spPr>
          <a:xfrm>
            <a:off x="31273" y="3110235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D4D9F4-20BC-F9A2-6B4F-3326C88CE6FF}"/>
              </a:ext>
            </a:extLst>
          </p:cNvPr>
          <p:cNvSpPr txBox="1"/>
          <p:nvPr/>
        </p:nvSpPr>
        <p:spPr>
          <a:xfrm>
            <a:off x="786122" y="2517492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3B6A1D-2F4B-B44E-E766-277CD3C44B05}"/>
              </a:ext>
            </a:extLst>
          </p:cNvPr>
          <p:cNvSpPr txBox="1"/>
          <p:nvPr/>
        </p:nvSpPr>
        <p:spPr>
          <a:xfrm>
            <a:off x="3812532" y="2949704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01C828-0ED4-1908-B326-4A473CECF00B}"/>
              </a:ext>
            </a:extLst>
          </p:cNvPr>
          <p:cNvSpPr txBox="1"/>
          <p:nvPr/>
        </p:nvSpPr>
        <p:spPr>
          <a:xfrm>
            <a:off x="4247147" y="2397594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016204-953B-0946-B8C2-C37486A05919}"/>
              </a:ext>
            </a:extLst>
          </p:cNvPr>
          <p:cNvSpPr txBox="1"/>
          <p:nvPr/>
        </p:nvSpPr>
        <p:spPr>
          <a:xfrm>
            <a:off x="4719322" y="1849741"/>
            <a:ext cx="1253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thrice</a:t>
            </a:r>
          </a:p>
        </p:txBody>
      </p:sp>
    </p:spTree>
    <p:extLst>
      <p:ext uri="{BB962C8B-B14F-4D97-AF65-F5344CB8AC3E}">
        <p14:creationId xmlns:p14="http://schemas.microsoft.com/office/powerpoint/2010/main" val="40301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00" grpId="0"/>
      <p:bldP spid="101" grpId="0"/>
      <p:bldP spid="103" grpId="0"/>
      <p:bldP spid="10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times do we move the pile of size 8?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The height of it (number of ancestors)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19251" y="2449263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+ 7x3 + </a:t>
            </a:r>
            <a:r>
              <a:rPr lang="en-US" sz="1400" dirty="0">
                <a:solidFill>
                  <a:srgbClr val="FF0000"/>
                </a:solidFill>
              </a:rPr>
              <a:t>8x2</a:t>
            </a:r>
            <a:r>
              <a:rPr lang="en-US" sz="1400" dirty="0"/>
              <a:t> + 12x2 + 15x2 = 103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6D660-99A1-2B94-821E-6725A9ADD319}"/>
              </a:ext>
            </a:extLst>
          </p:cNvPr>
          <p:cNvSpPr txBox="1"/>
          <p:nvPr/>
        </p:nvSpPr>
        <p:spPr>
          <a:xfrm>
            <a:off x="3855006" y="2263416"/>
            <a:ext cx="1732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12x4 + 7x4 + </a:t>
            </a:r>
            <a:r>
              <a:rPr lang="en-US" sz="1400" dirty="0">
                <a:solidFill>
                  <a:srgbClr val="FF0000"/>
                </a:solidFill>
              </a:rPr>
              <a:t>8x3</a:t>
            </a:r>
            <a:r>
              <a:rPr lang="en-US" sz="1400" dirty="0"/>
              <a:t> + 15x2 + 4x1 = 134</a:t>
            </a:r>
          </a:p>
        </p:txBody>
      </p:sp>
    </p:spTree>
    <p:extLst>
      <p:ext uri="{BB962C8B-B14F-4D97-AF65-F5344CB8AC3E}">
        <p14:creationId xmlns:p14="http://schemas.microsoft.com/office/powerpoint/2010/main" val="39506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try to see what if we do not exactly follow the greedy strategy and exchange the order of merging of two piles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  <a:blipFill>
                <a:blip r:embed="rId3"/>
                <a:stretch>
                  <a:fillRect l="-394" t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3309068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707443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695615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2164843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218152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2447084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2462856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4447401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194775-F52E-08E0-4943-7C595BAEF505}"/>
              </a:ext>
            </a:extLst>
          </p:cNvPr>
          <p:cNvGrpSpPr/>
          <p:nvPr/>
        </p:nvGrpSpPr>
        <p:grpSpPr>
          <a:xfrm>
            <a:off x="3407559" y="2160081"/>
            <a:ext cx="3392554" cy="2061097"/>
            <a:chOff x="3407559" y="2160081"/>
            <a:chExt cx="3392554" cy="20610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EBD0E1-15E2-F61E-BB71-8DA828A0C6B6}"/>
                </a:ext>
              </a:extLst>
            </p:cNvPr>
            <p:cNvGrpSpPr/>
            <p:nvPr/>
          </p:nvGrpSpPr>
          <p:grpSpPr>
            <a:xfrm>
              <a:off x="3407559" y="3304306"/>
              <a:ext cx="1186287" cy="916872"/>
              <a:chOff x="556180" y="3818113"/>
              <a:chExt cx="1186287" cy="91687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72CD43-7093-0ECB-5988-EE4F20443FBF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C9A7FB-996C-F327-65E1-2A48E4977F44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9823FB4-841F-C470-2F76-52F115BFE1C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4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C15B1C-4DDC-0813-C463-CEE07EA11810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85B3A5-D073-EF54-616F-3C6CD421ADD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0B74BF-050E-23E7-6DBC-4BD281DFB147}"/>
                    </a:ext>
                  </a:extLst>
                </p:cNvPr>
                <p:cNvSpPr txBox="1"/>
                <p:nvPr/>
              </p:nvSpPr>
              <p:spPr>
                <a:xfrm>
                  <a:off x="587622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1E3FF1-690E-928F-65A9-B502DB6D87F0}"/>
                  </a:ext>
                </a:extLst>
              </p:cNvPr>
              <p:cNvGrpSpPr/>
              <p:nvPr/>
            </p:nvGrpSpPr>
            <p:grpSpPr>
              <a:xfrm>
                <a:off x="905865" y="3818113"/>
                <a:ext cx="468000" cy="360000"/>
                <a:chOff x="556180" y="1669305"/>
                <a:chExt cx="468000" cy="360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75F7120-455D-E457-9A7B-2EE9F147641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BC1556-0FCA-E763-757C-E4676B25830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16</a:t>
                  </a:r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533FF0-6206-1E23-3A45-12A0866755D1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788615" y="4146745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AF2EBB1-FF87-D06B-F7F0-E3F7C2E1B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38753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9B916F8-9E1D-7B1E-E994-A5A5C61AC26A}"/>
                </a:ext>
              </a:extLst>
            </p:cNvPr>
            <p:cNvGrpSpPr/>
            <p:nvPr/>
          </p:nvGrpSpPr>
          <p:grpSpPr>
            <a:xfrm>
              <a:off x="4124294" y="2702681"/>
              <a:ext cx="1293665" cy="1000013"/>
              <a:chOff x="1272915" y="3320185"/>
              <a:chExt cx="1293665" cy="1000013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23D71BC-2A80-1102-E890-0B132E505949}"/>
                  </a:ext>
                </a:extLst>
              </p:cNvPr>
              <p:cNvGrpSpPr/>
              <p:nvPr/>
            </p:nvGrpSpPr>
            <p:grpSpPr>
              <a:xfrm>
                <a:off x="1272915" y="3320185"/>
                <a:ext cx="1062695" cy="643316"/>
                <a:chOff x="1272915" y="3320185"/>
                <a:chExt cx="1062695" cy="64331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995871-4C94-BE69-2008-9B819E0E5C72}"/>
                    </a:ext>
                  </a:extLst>
                </p:cNvPr>
                <p:cNvSpPr/>
                <p:nvPr/>
              </p:nvSpPr>
              <p:spPr>
                <a:xfrm>
                  <a:off x="1595667" y="332018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2A75143-7205-86EA-A3E2-56F7ED7CB65D}"/>
                    </a:ext>
                  </a:extLst>
                </p:cNvPr>
                <p:cNvSpPr txBox="1"/>
                <p:nvPr/>
              </p:nvSpPr>
              <p:spPr>
                <a:xfrm>
                  <a:off x="1636536" y="333686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24</a:t>
                  </a: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43C4714-D126-B896-06B3-DF80954C1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915" y="3640821"/>
                  <a:ext cx="433574" cy="312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F1258B0-3654-F1B9-DC67-A9E556934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717" y="3640821"/>
                  <a:ext cx="372893" cy="32268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22EA31E-938A-FCE2-CAF6-18E22038EF20}"/>
                  </a:ext>
                </a:extLst>
              </p:cNvPr>
              <p:cNvGrpSpPr/>
              <p:nvPr/>
            </p:nvGrpSpPr>
            <p:grpSpPr>
              <a:xfrm>
                <a:off x="2098580" y="3960198"/>
                <a:ext cx="468000" cy="360000"/>
                <a:chOff x="556180" y="1669305"/>
                <a:chExt cx="468000" cy="360000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836CEC4-309C-9A8D-1B53-6739B88ABEA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B0B7FBD-3583-ECF6-16BA-5BA304373A5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952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8</a:t>
                  </a:r>
                </a:p>
              </p:txBody>
            </p: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77D08B-0C42-51D2-6BFE-16B8DE2CA3C5}"/>
                </a:ext>
              </a:extLst>
            </p:cNvPr>
            <p:cNvGrpSpPr/>
            <p:nvPr/>
          </p:nvGrpSpPr>
          <p:grpSpPr>
            <a:xfrm>
              <a:off x="5613826" y="2690853"/>
              <a:ext cx="1186287" cy="992288"/>
              <a:chOff x="556180" y="3742697"/>
              <a:chExt cx="1186287" cy="99228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23ED061-33A6-97EB-EE4B-CC88E8333217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39E20C2-9D85-E299-94BC-4B30D74F5A9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403941-DB50-F9B6-0C23-58B827A22988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7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009CBBB-0703-58EF-8A1E-64C56AFAF5A2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BCB0FAD6-6312-576A-5410-68888582996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E298E7B-398B-2E3B-0871-818F3B64D471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9D4C732-60EB-89B6-B184-8CAFCD0D9AAE}"/>
                  </a:ext>
                </a:extLst>
              </p:cNvPr>
              <p:cNvGrpSpPr/>
              <p:nvPr/>
            </p:nvGrpSpPr>
            <p:grpSpPr>
              <a:xfrm>
                <a:off x="905865" y="3742697"/>
                <a:ext cx="468000" cy="360000"/>
                <a:chOff x="556180" y="1593889"/>
                <a:chExt cx="468000" cy="360000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076F0B04-2E14-80AE-9300-C6555C0FBA95}"/>
                    </a:ext>
                  </a:extLst>
                </p:cNvPr>
                <p:cNvSpPr/>
                <p:nvPr/>
              </p:nvSpPr>
              <p:spPr>
                <a:xfrm>
                  <a:off x="556180" y="1593889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0C0176-955B-11D7-6D74-8B251D93ED73}"/>
                    </a:ext>
                  </a:extLst>
                </p:cNvPr>
                <p:cNvSpPr txBox="1"/>
                <p:nvPr/>
              </p:nvSpPr>
              <p:spPr>
                <a:xfrm>
                  <a:off x="597049" y="1610573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22</a:t>
                  </a:r>
                </a:p>
              </p:txBody>
            </p:sp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B023D28-E71B-B9ED-33C9-06BD9C99D56E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788615" y="4069665"/>
                <a:ext cx="258110" cy="3220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0A807F4-7F15-7442-986B-F98C68487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063" y="4060238"/>
                <a:ext cx="193123" cy="324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3D36390-3490-E682-4C6C-1D3C94FC55C0}"/>
                </a:ext>
              </a:extLst>
            </p:cNvPr>
            <p:cNvSpPr/>
            <p:nvPr/>
          </p:nvSpPr>
          <p:spPr>
            <a:xfrm>
              <a:off x="5220770" y="2160081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96F5BA-4FFF-545D-0E56-690DF204FBE3}"/>
                </a:ext>
              </a:extLst>
            </p:cNvPr>
            <p:cNvSpPr txBox="1"/>
            <p:nvPr/>
          </p:nvSpPr>
          <p:spPr>
            <a:xfrm>
              <a:off x="5261639" y="2176765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36F2532-870F-4E0B-987F-261895833A3E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 flipH="1">
              <a:off x="4684443" y="2442322"/>
              <a:ext cx="589450" cy="2770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42A5D8E-426E-06CD-D79D-DC0BE5D6715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5630430" y="2458094"/>
              <a:ext cx="570478" cy="2494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Freeform 126">
            <a:extLst>
              <a:ext uri="{FF2B5EF4-FFF2-40B4-BE49-F238E27FC236}">
                <a16:creationId xmlns:a16="http://schemas.microsoft.com/office/drawing/2014/main" id="{C8E07E25-4307-C733-83E1-11739D6F4B4B}"/>
              </a:ext>
            </a:extLst>
          </p:cNvPr>
          <p:cNvSpPr/>
          <p:nvPr/>
        </p:nvSpPr>
        <p:spPr>
          <a:xfrm>
            <a:off x="1253765" y="3685880"/>
            <a:ext cx="1310326" cy="531599"/>
          </a:xfrm>
          <a:custGeom>
            <a:avLst/>
            <a:gdLst>
              <a:gd name="connsiteX0" fmla="*/ 0 w 1310326"/>
              <a:gd name="connsiteY0" fmla="*/ 452487 h 531599"/>
              <a:gd name="connsiteX1" fmla="*/ 546755 w 1310326"/>
              <a:gd name="connsiteY1" fmla="*/ 527901 h 531599"/>
              <a:gd name="connsiteX2" fmla="*/ 1112363 w 1310326"/>
              <a:gd name="connsiteY2" fmla="*/ 348792 h 531599"/>
              <a:gd name="connsiteX3" fmla="*/ 1310326 w 1310326"/>
              <a:gd name="connsiteY3" fmla="*/ 0 h 53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326" h="531599">
                <a:moveTo>
                  <a:pt x="0" y="452487"/>
                </a:moveTo>
                <a:cubicBezTo>
                  <a:pt x="180680" y="498835"/>
                  <a:pt x="361361" y="545183"/>
                  <a:pt x="546755" y="527901"/>
                </a:cubicBezTo>
                <a:cubicBezTo>
                  <a:pt x="732149" y="510619"/>
                  <a:pt x="985101" y="436775"/>
                  <a:pt x="1112363" y="348792"/>
                </a:cubicBezTo>
                <a:cubicBezTo>
                  <a:pt x="1239625" y="260809"/>
                  <a:pt x="1274975" y="130404"/>
                  <a:pt x="1310326" y="0"/>
                </a:cubicBezTo>
              </a:path>
            </a:pathLst>
          </a:custGeom>
          <a:ln w="190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EA44C1D-812A-97B8-18D1-BC67DFA692BC}"/>
              </a:ext>
            </a:extLst>
          </p:cNvPr>
          <p:cNvSpPr txBox="1"/>
          <p:nvPr/>
        </p:nvSpPr>
        <p:spPr>
          <a:xfrm>
            <a:off x="3243394" y="4220336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7x2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12x3</a:t>
            </a:r>
            <a:r>
              <a:rPr lang="en-US" sz="1400" dirty="0"/>
              <a:t> + 15x2 = 108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495ED1-D00B-7309-343E-C97C4521B0AD}"/>
              </a:ext>
            </a:extLst>
          </p:cNvPr>
          <p:cNvSpPr txBox="1"/>
          <p:nvPr/>
        </p:nvSpPr>
        <p:spPr>
          <a:xfrm>
            <a:off x="3203684" y="2222902"/>
            <a:ext cx="708848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+12 -7</a:t>
            </a:r>
          </a:p>
        </p:txBody>
      </p:sp>
    </p:spTree>
    <p:extLst>
      <p:ext uri="{BB962C8B-B14F-4D97-AF65-F5344CB8AC3E}">
        <p14:creationId xmlns:p14="http://schemas.microsoft.com/office/powerpoint/2010/main" val="41400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7" grpId="0" animBg="1"/>
      <p:bldP spid="129" grpId="0"/>
      <p:bldP spid="1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Some Observations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  <a:blipFill>
                <a:blip r:embed="rId3"/>
                <a:stretch>
                  <a:fillRect l="-394" t="-70455"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2771741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170116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158288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1627516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164420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1909757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1925529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3910074"/>
            <a:ext cx="357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511E8E-C7DC-3692-3AE0-B1E9DDB9CE1A}"/>
              </a:ext>
            </a:extLst>
          </p:cNvPr>
          <p:cNvSpPr txBox="1">
            <a:spLocks/>
          </p:cNvSpPr>
          <p:nvPr/>
        </p:nvSpPr>
        <p:spPr>
          <a:xfrm>
            <a:off x="3567806" y="1618634"/>
            <a:ext cx="3182167" cy="2918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makes sense to put the smallest piles the deepest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Since </a:t>
            </a:r>
            <a:r>
              <a:rPr lang="en-US" sz="1600" dirty="0" err="1"/>
              <a:t>everytime</a:t>
            </a:r>
            <a:r>
              <a:rPr lang="en-US" sz="1600" dirty="0"/>
              <a:t> we merge two piles, there are always two leaves in the deepest level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Once we merge two smallest piles we have the same problem decreased in size by 1 (optimal substructure)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do we care about moving pebble piles?</a:t>
            </a:r>
          </a:p>
        </p:txBody>
      </p:sp>
    </p:spTree>
    <p:extLst>
      <p:ext uri="{BB962C8B-B14F-4D97-AF65-F5344CB8AC3E}">
        <p14:creationId xmlns:p14="http://schemas.microsoft.com/office/powerpoint/2010/main" val="25399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data is represented in computers?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Using binary (0’s and 1’s)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Fixed-size codes, e.g., ASCII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A: 1000001 (65)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B: 1000010 (66)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Fixed size codes may not necessarily be the best way to store/communicate data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Any other ways?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7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pic>
        <p:nvPicPr>
          <p:cNvPr id="2050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2318348B-A391-5E0D-2762-FEB4E364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 of known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a knapsack of capacity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find the most valuable subset of the items that fit into the knapsack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Two variations of Knapsack problem is there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(Fractional Knapsack): You are allowed to take fractions of items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(0-1 Knapsack): You have to take an item either whole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Objective</a:t>
                </a:r>
                <a:r>
                  <a:rPr lang="en-US" sz="1600" dirty="0"/>
                  <a:t>: Total value in the knapsack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Constraints</a:t>
                </a:r>
                <a:r>
                  <a:rPr lang="en-US" sz="1600" dirty="0"/>
                  <a:t>: Sum of weights of items in Knapsack can’t exceed the knapsack capacity. (In 0-1 version) Only whole item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4"/>
                <a:stretch>
                  <a:fillRect l="-592" t="-284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9489D08-D51C-78A7-D277-9C30F7A6F69C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E665-9098-4DC7-2338-A975C81E9CA1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4228A-BB10-062B-E639-19AFFC11925B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DB79E-B2FA-F775-D038-4B2A3F66F7FD}"/>
              </a:ext>
            </a:extLst>
          </p:cNvPr>
          <p:cNvSpPr txBox="1"/>
          <p:nvPr/>
        </p:nvSpPr>
        <p:spPr>
          <a:xfrm>
            <a:off x="3259052" y="32955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71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Variable size codes like Morse codes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A: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B: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E: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T: 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Invented in 1800s.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 used for storing in computers, rather for communication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Get more information in </a:t>
            </a:r>
            <a:r>
              <a:rPr lang="en-US" sz="1600" dirty="0">
                <a:hlinkClick r:id="rId3"/>
              </a:rPr>
              <a:t>www.youtube.com/watch?v=iy8BaMs_JuI</a:t>
            </a:r>
            <a:endParaRPr lang="en-US" sz="1600" dirty="0"/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Note: The length of each code is not same.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Why? Any advantage?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1E358-3F4A-D756-38FE-19BD0524805F}"/>
              </a:ext>
            </a:extLst>
          </p:cNvPr>
          <p:cNvSpPr/>
          <p:nvPr/>
        </p:nvSpPr>
        <p:spPr>
          <a:xfrm>
            <a:off x="928950" y="1517715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42DA6-668C-DA99-053B-4E8E7A3DDF7C}"/>
              </a:ext>
            </a:extLst>
          </p:cNvPr>
          <p:cNvCxnSpPr>
            <a:cxnSpLocks/>
          </p:cNvCxnSpPr>
          <p:nvPr/>
        </p:nvCxnSpPr>
        <p:spPr>
          <a:xfrm>
            <a:off x="1042716" y="1555423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F29CC-6719-D24F-0B00-BD8547C1047D}"/>
              </a:ext>
            </a:extLst>
          </p:cNvPr>
          <p:cNvCxnSpPr>
            <a:cxnSpLocks/>
          </p:cNvCxnSpPr>
          <p:nvPr/>
        </p:nvCxnSpPr>
        <p:spPr>
          <a:xfrm>
            <a:off x="948446" y="1840777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1CA2F4-AE9E-C2B6-C693-A5DE0731B403}"/>
              </a:ext>
            </a:extLst>
          </p:cNvPr>
          <p:cNvSpPr/>
          <p:nvPr/>
        </p:nvSpPr>
        <p:spPr>
          <a:xfrm>
            <a:off x="120232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615D5-10E0-0015-C875-CABD9D454732}"/>
              </a:ext>
            </a:extLst>
          </p:cNvPr>
          <p:cNvSpPr/>
          <p:nvPr/>
        </p:nvSpPr>
        <p:spPr>
          <a:xfrm>
            <a:off x="131544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0172D-6D2F-1BBF-9719-0646864FFBDD}"/>
              </a:ext>
            </a:extLst>
          </p:cNvPr>
          <p:cNvSpPr/>
          <p:nvPr/>
        </p:nvSpPr>
        <p:spPr>
          <a:xfrm>
            <a:off x="1430145" y="180463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F09585-8BD2-D4C3-8822-FE8220DF9E17}"/>
              </a:ext>
            </a:extLst>
          </p:cNvPr>
          <p:cNvSpPr/>
          <p:nvPr/>
        </p:nvSpPr>
        <p:spPr>
          <a:xfrm>
            <a:off x="928950" y="210472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D98A7-349B-27C8-C604-721A3D4739D6}"/>
              </a:ext>
            </a:extLst>
          </p:cNvPr>
          <p:cNvCxnSpPr>
            <a:cxnSpLocks/>
          </p:cNvCxnSpPr>
          <p:nvPr/>
        </p:nvCxnSpPr>
        <p:spPr>
          <a:xfrm>
            <a:off x="940587" y="2455094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Morse Code telegraph">
            <a:extLst>
              <a:ext uri="{FF2B5EF4-FFF2-40B4-BE49-F238E27FC236}">
                <a16:creationId xmlns:a16="http://schemas.microsoft.com/office/drawing/2014/main" id="{9E251031-D6E7-0FDA-1793-C668EACA4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01" y="1385575"/>
            <a:ext cx="1853398" cy="11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B2BCC5A-34A0-209E-6CD3-13A26BEF026B}"/>
              </a:ext>
            </a:extLst>
          </p:cNvPr>
          <p:cNvSpPr txBox="1">
            <a:spLocks/>
          </p:cNvSpPr>
          <p:nvPr/>
        </p:nvSpPr>
        <p:spPr>
          <a:xfrm>
            <a:off x="3501496" y="2564817"/>
            <a:ext cx="2756608" cy="2236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tinyurl.com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/4mncb26k</a:t>
            </a:r>
          </a:p>
        </p:txBody>
      </p:sp>
    </p:spTree>
    <p:extLst>
      <p:ext uri="{BB962C8B-B14F-4D97-AF65-F5344CB8AC3E}">
        <p14:creationId xmlns:p14="http://schemas.microsoft.com/office/powerpoint/2010/main" val="5410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Fixed Length vs Variable Length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6"/>
            <a:ext cx="6424393" cy="3709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Suppose we have a 100,000-character data file that we wish to store compactly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file contains only 6 characters, appearing with the following frequencies</a:t>
            </a:r>
          </a:p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would like to find a binary code that encodes the file using as few bits as possible, i.e., the compression is maximum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 length code requires 300,000 bits to encode the file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variable length code requires (45*1 + 13*3 + 12*3 + 16*3 + 9*4 + 5*4)*1000 = 224,000 bits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savings of approximately 25%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10596-157E-10E5-0870-4510EA50C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" t="11139" r="1954" b="12757"/>
          <a:stretch/>
        </p:blipFill>
        <p:spPr>
          <a:xfrm>
            <a:off x="1737885" y="2053199"/>
            <a:ext cx="3382230" cy="39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F25FE-C54B-B25F-FB96-81EEE96D5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1432874" y="2985562"/>
            <a:ext cx="3811814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6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Go Back to Morse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6A77DB-0568-7561-5047-22F87A460E5E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8A1F5-DF13-8BBE-73CF-56C48A38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32" y="1106379"/>
            <a:ext cx="4259240" cy="2147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9D0D0-E636-4802-9EF2-E0EA018E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433975"/>
            <a:ext cx="603309" cy="21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48434-1E70-A835-7064-2793C075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12" y="3469975"/>
            <a:ext cx="1865143" cy="14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5F00D5-06F0-8F7D-6031-D2F3105A3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54" y="3717087"/>
            <a:ext cx="1765943" cy="1080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3193221" y="3550055"/>
            <a:ext cx="3182167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Anything you can notice?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All the coded words are same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Actually ‘pause’ plays a role in Morse code</a:t>
            </a:r>
          </a:p>
        </p:txBody>
      </p:sp>
    </p:spTree>
    <p:extLst>
      <p:ext uri="{BB962C8B-B14F-4D97-AF65-F5344CB8AC3E}">
        <p14:creationId xmlns:p14="http://schemas.microsoft.com/office/powerpoint/2010/main" val="8326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No code should sit in front of any other code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Termed as “Prefix code” [Though the book rightly says “Perhaps </a:t>
            </a:r>
            <a:r>
              <a:rPr lang="en-US" sz="1600" u="sng" dirty="0"/>
              <a:t>prefix-free codes</a:t>
            </a:r>
            <a:r>
              <a:rPr lang="en-US" sz="1600" dirty="0"/>
              <a:t> would be a better name”]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Morse code is not “Prefix code” [Or called as Non-prefix code]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Encoding means simply concatenate all the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/>
              <a:t>abd</a:t>
            </a:r>
            <a:r>
              <a:rPr lang="en-US" sz="1600" dirty="0"/>
              <a:t> -&gt; 0101111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24F9415-E0B0-ADBC-CCB7-48F2B2C87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645214"/>
              </p:ext>
            </p:extLst>
          </p:nvPr>
        </p:nvGraphicFramePr>
        <p:xfrm>
          <a:off x="1998483" y="2571750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64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Decoding is unambiguous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Example: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Message: ‘DABA’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Encoded message: 11101010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Decoding “</a:t>
            </a:r>
            <a:r>
              <a:rPr lang="en-US" sz="1400" dirty="0">
                <a:solidFill>
                  <a:srgbClr val="FF0000"/>
                </a:solidFill>
              </a:rPr>
              <a:t>111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>
                <a:solidFill>
                  <a:srgbClr val="7030A0"/>
                </a:solidFill>
              </a:rPr>
              <a:t>101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/>
              <a:t>” – greedily decode it!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6A4507D-FE30-7619-7F4A-8389211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44743"/>
              </p:ext>
            </p:extLst>
          </p:nvPr>
        </p:nvGraphicFramePr>
        <p:xfrm>
          <a:off x="1989057" y="1104609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992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Optimum 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the codewords for different characters, we can easily compute the number of bits required to encode a file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an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 with frequency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, codeword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the number of bits required to encode the file is</a:t>
                </a:r>
                <a:br>
                  <a:rPr lang="en-US" sz="1600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An optimum prefix code is a binary prefix code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such that it minimizes the total number of bits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Huffman developed a nice greedy algorithm for solving this problem and producing a minimum-cost prefix code.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code that it produces is called a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9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47839" cy="776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Prefix codes can be represented by the leaves of a binary tree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 optimal code for a file is always represented by a </a:t>
            </a:r>
            <a:r>
              <a:rPr lang="en-US" sz="1600" u="sng" dirty="0"/>
              <a:t>full binary tree</a:t>
            </a:r>
            <a:r>
              <a:rPr lang="en-US" sz="1600" dirty="0"/>
              <a:t>, in which every </a:t>
            </a:r>
            <a:r>
              <a:rPr lang="en-US" sz="1600" dirty="0" err="1"/>
              <a:t>nonleaf</a:t>
            </a:r>
            <a:r>
              <a:rPr lang="en-US" sz="1600" dirty="0"/>
              <a:t> node has two children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69F5D6B-D053-53A2-6BC9-090C9629B5E0}"/>
              </a:ext>
            </a:extLst>
          </p:cNvPr>
          <p:cNvSpPr txBox="1">
            <a:spLocks/>
          </p:cNvSpPr>
          <p:nvPr/>
        </p:nvSpPr>
        <p:spPr>
          <a:xfrm>
            <a:off x="3164656" y="1808866"/>
            <a:ext cx="3520746" cy="2900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left edge means 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right edge means 1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a character with its code found by traversing to the leaf from the root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labeled with the frequency of occurrence of the corresponding character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internal node contains the sum of the frequencies of the leaves of its subtrees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Any similarity to something we have seen earlier?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855834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If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500" dirty="0"/>
                  <a:t> is the alphabet set, then the tree for an optimal prefix code has exactly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/>
                  <a:t> leaves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And exactly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500" dirty="0"/>
                  <a:t> internal nodes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Given a tree the number of bits required to encode the file is</a:t>
                </a:r>
                <a:br>
                  <a:rPr lang="en-US" sz="15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/>
                  <a:t> is the depth (or height) of the leaf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which is also equal to the length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of the codeword associated with that leaf</a:t>
                </a: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  <a:blipFill>
                <a:blip r:embed="rId3"/>
                <a:stretch>
                  <a:fillRect l="-719" t="-671" r="-719" b="-7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309079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4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Morse Code is Non-prefix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65C8C5F-6340-1706-6910-5767A24D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9" y="1470580"/>
            <a:ext cx="6240131" cy="20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E02960-DA11-4564-884C-43513A07BC8F}"/>
              </a:ext>
            </a:extLst>
          </p:cNvPr>
          <p:cNvSpPr txBox="1"/>
          <p:nvPr/>
        </p:nvSpPr>
        <p:spPr>
          <a:xfrm>
            <a:off x="218114" y="4205352"/>
            <a:ext cx="64749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Taken from </a:t>
            </a:r>
            <a:r>
              <a:rPr lang="en-US" sz="1000" dirty="0" err="1"/>
              <a:t>wikipedia</a:t>
            </a:r>
            <a:r>
              <a:rPr lang="en-US" sz="1000" dirty="0"/>
              <a:t>. Attribution to author: By The original uploader was Aris00 at English Wikipedia. - Transferred from </a:t>
            </a:r>
            <a:r>
              <a:rPr lang="en-US" sz="1000" dirty="0" err="1"/>
              <a:t>en.wikipedia</a:t>
            </a:r>
            <a:r>
              <a:rPr lang="en-US" sz="1000" dirty="0"/>
              <a:t> to Commons. Transfer was stated to be made by </a:t>
            </a:r>
            <a:r>
              <a:rPr lang="en-US" sz="1000" dirty="0" err="1"/>
              <a:t>User:Ddxc</a:t>
            </a:r>
            <a:r>
              <a:rPr lang="en-US" sz="1000" dirty="0"/>
              <a:t>.,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=3177632</a:t>
            </a:r>
          </a:p>
        </p:txBody>
      </p:sp>
    </p:spTree>
    <p:extLst>
      <p:ext uri="{BB962C8B-B14F-4D97-AF65-F5344CB8AC3E}">
        <p14:creationId xmlns:p14="http://schemas.microsoft.com/office/powerpoint/2010/main" val="3326662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Finding Huffman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1</a:t>
                </a:r>
                <a:r>
                  <a:rPr lang="en-US" sz="1600" dirty="0"/>
                  <a:t>: Pick two letters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from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the smallest frequencies and create a subtree that has these two characters as leaves (</a:t>
                </a:r>
                <a:r>
                  <a:rPr lang="en-US" sz="1600" dirty="0">
                    <a:solidFill>
                      <a:srgbClr val="FF0000"/>
                    </a:solidFill>
                  </a:rPr>
                  <a:t>greedy idea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Label the root of this subtree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2</a:t>
                </a:r>
                <a:r>
                  <a:rPr lang="en-US" sz="1600" dirty="0"/>
                  <a:t>: Set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0432FF"/>
                    </a:solidFill>
                  </a:rPr>
                  <a:t>Remove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add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creating new alphabet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600" b="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Repeat this procedure, called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merge</a:t>
                </a:r>
                <a:r>
                  <a:rPr lang="en-US" sz="1600" dirty="0"/>
                  <a:t> with new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until an alphabet with only one symbol is left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resulting tree is the Huffman tree giving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Which variation of the Knapsack problem should be easy to solve?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simple approach to solve the fractional Knapsack problem?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Get the per unit value of the items and fill out the knapsack starting with the item highest per unit value and go on in a descending order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total value is coming to be Rs. 240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strategy here is literally “greedy”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 is also optimal in this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57637F-E60A-E7D8-6C8E-2D4B0D575D12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F5C4F-7CAB-D59D-E059-94E7AD6C5FE8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EFA79-03D2-0D54-5781-CFD427D7870F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95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Let the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along with its frequency distribution is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B963E-3D75-F320-A02D-41A9BB9C6099}"/>
              </a:ext>
            </a:extLst>
          </p:cNvPr>
          <p:cNvSpPr txBox="1"/>
          <p:nvPr/>
        </p:nvSpPr>
        <p:spPr>
          <a:xfrm>
            <a:off x="2098580" y="17204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BAC5B-B293-F0EC-396F-631B1793DDE4}"/>
              </a:ext>
            </a:extLst>
          </p:cNvPr>
          <p:cNvSpPr txBox="1"/>
          <p:nvPr/>
        </p:nvSpPr>
        <p:spPr>
          <a:xfrm>
            <a:off x="2819289" y="17298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first step, merge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blipFill>
                <a:blip r:embed="rId4"/>
                <a:stretch>
                  <a:fillRect l="-299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5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3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39" grpId="0"/>
      <p:bldP spid="48" grpId="0"/>
      <p:bldP spid="8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blipFill>
                <a:blip r:embed="rId3"/>
                <a:stretch>
                  <a:fillRect l="-299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4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5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124598-FECD-A74F-3C9D-F2C8CD202EA0}"/>
              </a:ext>
            </a:extLst>
          </p:cNvPr>
          <p:cNvSpPr txBox="1"/>
          <p:nvPr/>
        </p:nvSpPr>
        <p:spPr>
          <a:xfrm>
            <a:off x="4697354" y="1397248"/>
            <a:ext cx="211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merge nodes with </a:t>
            </a:r>
            <a:r>
              <a:rPr lang="en-US" dirty="0" err="1"/>
              <a:t>freq</a:t>
            </a:r>
            <a:r>
              <a:rPr lang="en-US" dirty="0"/>
              <a:t> 20 and 33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7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node with </a:t>
                </a:r>
                <a:r>
                  <a:rPr lang="en-US" dirty="0" err="1"/>
                  <a:t>freq</a:t>
                </a:r>
                <a:r>
                  <a:rPr lang="en-US" dirty="0"/>
                  <a:t> 53 and the only remaining character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blipFill>
                <a:blip r:embed="rId3"/>
                <a:stretch>
                  <a:fillRect l="-2994" t="-1042" r="-59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  <a:blipFill>
                <a:blip r:embed="rId4"/>
                <a:stretch>
                  <a:fillRect l="-1571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BC869-4075-600F-6DF8-1604518A831E}"/>
              </a:ext>
            </a:extLst>
          </p:cNvPr>
          <p:cNvGrpSpPr/>
          <p:nvPr/>
        </p:nvGrpSpPr>
        <p:grpSpPr>
          <a:xfrm>
            <a:off x="4359721" y="2810304"/>
            <a:ext cx="1429200" cy="501948"/>
            <a:chOff x="3661482" y="3297882"/>
            <a:chExt cx="1429200" cy="5019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0C2033-61F2-5D67-790B-9B13E56D2CA7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86500-B4BA-EAF7-B40D-8A95F202686E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E1B3D4-FE8B-A528-223E-E26198430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0CD355-66AF-8F03-6F61-14C6505C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4D12EB-6617-8424-5062-7FEF88F1D90B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6010-0AF2-BB3D-419C-9CA27EC17DB0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839A7-A9A2-68E0-7DF7-27A44C610B84}"/>
              </a:ext>
            </a:extLst>
          </p:cNvPr>
          <p:cNvGrpSpPr/>
          <p:nvPr/>
        </p:nvGrpSpPr>
        <p:grpSpPr>
          <a:xfrm>
            <a:off x="5580042" y="3306727"/>
            <a:ext cx="468000" cy="360000"/>
            <a:chOff x="556180" y="1669305"/>
            <a:chExt cx="468000" cy="36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2FC1B70-956C-A6C0-FBFC-D1915F242986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D6CD9-479F-F570-7F31-FCD7C2120B67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12A465-231C-92A3-FE70-D71616BA9556}"/>
              </a:ext>
            </a:extLst>
          </p:cNvPr>
          <p:cNvSpPr txBox="1"/>
          <p:nvPr/>
        </p:nvSpPr>
        <p:spPr>
          <a:xfrm>
            <a:off x="5701447" y="36076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B6ABB75-D42D-03CE-7936-B88B640CD23F}"/>
              </a:ext>
            </a:extLst>
          </p:cNvPr>
          <p:cNvSpPr txBox="1">
            <a:spLocks/>
          </p:cNvSpPr>
          <p:nvPr/>
        </p:nvSpPr>
        <p:spPr>
          <a:xfrm>
            <a:off x="2350806" y="1071389"/>
            <a:ext cx="862307" cy="346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2125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Algorithm terminates and Huffman tree is obtained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The Huffman codes are: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:010,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:000,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[Proof is deferred]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  <a:blipFill>
                <a:blip r:embed="rId3"/>
                <a:stretch>
                  <a:fillRect l="-595" t="-6897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B9999FD-0F15-87F6-DFB5-8EA270531712}"/>
              </a:ext>
            </a:extLst>
          </p:cNvPr>
          <p:cNvGrpSpPr/>
          <p:nvPr/>
        </p:nvGrpSpPr>
        <p:grpSpPr>
          <a:xfrm>
            <a:off x="1669409" y="2322982"/>
            <a:ext cx="2973642" cy="2196051"/>
            <a:chOff x="3074400" y="2810304"/>
            <a:chExt cx="2973642" cy="219605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04F9E5-5430-357B-B82F-E34D8FAA1D7B}"/>
                </a:ext>
              </a:extLst>
            </p:cNvPr>
            <p:cNvGrpSpPr/>
            <p:nvPr/>
          </p:nvGrpSpPr>
          <p:grpSpPr>
            <a:xfrm>
              <a:off x="3074400" y="3780405"/>
              <a:ext cx="1186287" cy="1223209"/>
              <a:chOff x="556180" y="3780405"/>
              <a:chExt cx="1186287" cy="122320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3E269E9-88A5-9A63-5D44-944C47B99D1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4914EE9-CDF9-A726-677D-6956E6551D1A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DFC1FA-D9BB-48B7-66E1-5F2E531D4C51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24FB283-E8F0-CA9A-1EC7-16255CDF3BFD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BDC1344-3E7A-D54E-29E0-A1A73720181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C99893-C672-A184-108C-73D66444A0B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600F949-44A4-9E41-16CE-C084E9FEFAB8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1A6EC7C-7102-3A1E-32D0-FFAE299DAA3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40C2C2-B740-40ED-84C2-A152CC5C330B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3C5DC44-B92A-F69A-D9A5-017940FF18A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4FBB2DD-C069-C670-076B-E2CDFC7E2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FE61DD-4777-EBB5-5ED0-DC7C06A8EB3E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3108D8-4F0E-B4F9-FE47-A327FFDAD597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2797B-A0A4-94CF-337B-025BB75BE094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B2DDC4-913B-A18C-8B1B-C3AEC920B796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D29F8C-8ABF-3479-E398-82CA0E452425}"/>
                </a:ext>
              </a:extLst>
            </p:cNvPr>
            <p:cNvGrpSpPr/>
            <p:nvPr/>
          </p:nvGrpSpPr>
          <p:grpSpPr>
            <a:xfrm>
              <a:off x="4503600" y="3783146"/>
              <a:ext cx="1186287" cy="1223209"/>
              <a:chOff x="556180" y="3780405"/>
              <a:chExt cx="1186287" cy="122320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F7E5D6F-60D8-F340-9EDD-C6B602C1EC6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3F63E1E-9A4D-5AC8-36D0-8506338DC72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15EE311-1A60-959A-E71F-DE97F0AA3CD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2CAADDA-EDD6-D6CC-C1CE-4783175FC911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43D7C05-D1BC-C423-C492-B34835C7A1F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19A22B4-1831-3127-B90C-BBAEF0B8735E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5AF3C86-12BA-0119-10C6-AB93E740FFFF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C63EC06-234C-941D-7C99-8792BCA7A4D9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272FE7A-694D-F632-3B24-6EDF40FBE12A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BC7BA94-1221-3FF3-2EBB-6F016B31B3BC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D187D77-98BE-BF26-3799-10BE8B9AD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F85284-40E7-B527-0055-57AF5D3ED501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739BF9-D50E-F4D2-F5B4-6318FB6B4DAF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48CA93-0891-2B23-7B99-56993C5AD09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4FF19B-1073-BEE7-1A47-94916C5FDAA2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6CEAB83-A65D-2326-D51F-8B2A7A30F50B}"/>
                </a:ext>
              </a:extLst>
            </p:cNvPr>
            <p:cNvGrpSpPr/>
            <p:nvPr/>
          </p:nvGrpSpPr>
          <p:grpSpPr>
            <a:xfrm>
              <a:off x="3661482" y="3297882"/>
              <a:ext cx="1429200" cy="501948"/>
              <a:chOff x="3661482" y="3297882"/>
              <a:chExt cx="1429200" cy="5019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F100BE-A778-36C1-8372-FBB25AC3E970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BC49FC-DBA8-F837-8E2F-54A4E7711505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0703850-C3BB-59DB-1086-BA87F5F4635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B7C9BD-E454-5F71-9245-A718F874955F}"/>
                  </a:ext>
                </a:extLst>
              </p:cNvPr>
              <p:cNvCxnSpPr>
                <a:cxnSpLocks/>
                <a:endCxn id="60" idx="0"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4D6315-6651-97EA-604B-3321BB767E54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4F1C1F-B3ED-1B99-856A-81B29BAB6A8F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3BC869-4075-600F-6DF8-1604518A831E}"/>
                </a:ext>
              </a:extLst>
            </p:cNvPr>
            <p:cNvGrpSpPr/>
            <p:nvPr/>
          </p:nvGrpSpPr>
          <p:grpSpPr>
            <a:xfrm>
              <a:off x="4359721" y="2810304"/>
              <a:ext cx="1429200" cy="501948"/>
              <a:chOff x="3661482" y="3297882"/>
              <a:chExt cx="1429200" cy="50194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0C2033-61F2-5D67-790B-9B13E56D2CA7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F86500-B4BA-EAF7-B40D-8A95F202686E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98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7E1B3D4-FE8B-A528-223E-E26198430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90CD355-66AF-8F03-6F61-14C6505C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4D12EB-6617-8424-5062-7FEF88F1D90B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C6010-0AF2-BB3D-419C-9CA27EC17DB0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9839A7-A9A2-68E0-7DF7-27A44C610B84}"/>
                </a:ext>
              </a:extLst>
            </p:cNvPr>
            <p:cNvGrpSpPr/>
            <p:nvPr/>
          </p:nvGrpSpPr>
          <p:grpSpPr>
            <a:xfrm>
              <a:off x="5580042" y="3306727"/>
              <a:ext cx="468000" cy="360000"/>
              <a:chOff x="556180" y="1669305"/>
              <a:chExt cx="468000" cy="36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2FC1B70-956C-A6C0-FBFC-D1915F242986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D6CD9-479F-F570-7F31-FCD7C2120B6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12A465-231C-92A3-FE70-D71616BA9556}"/>
                </a:ext>
              </a:extLst>
            </p:cNvPr>
            <p:cNvSpPr txBox="1"/>
            <p:nvPr/>
          </p:nvSpPr>
          <p:spPr>
            <a:xfrm>
              <a:off x="5701447" y="36076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5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 1:</a:t>
                </a:r>
                <a:r>
                  <a:rPr lang="en-US" sz="1600" i="1" dirty="0"/>
                  <a:t>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two smallest frequencies. Then there exists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in which the codewords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are sibling leaves in the tree in the lowest level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(The idea) – Take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representing an arbitrary optimal prefix code tree. Assume some other characters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bottom as sibling nodes.</a:t>
                </a:r>
                <a:br>
                  <a:rPr lang="en-US" sz="1600" dirty="0"/>
                </a:br>
                <a:r>
                  <a:rPr lang="en-US" sz="1600" dirty="0"/>
                  <a:t>We will try to modify this tree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(sitting somewhere else in the tree) are exchanged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r>
                  <a:rPr lang="en-US" sz="1600" dirty="0"/>
                  <a:t>If the modified tree is also at least as good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then we are done proving the lemma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Quick quiz: Can there be two or more optimal trees?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3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– Let us consider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maximum depth as sibling nodes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Without loss of generality, lets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Since,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have the lowest two frequencies, the above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also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last case makes the lemma trivially true (as exchanging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does not change anything on the objective function)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we will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[Other wise that will make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EFFBEF2-F539-C1C9-758A-5441D37B3063}"/>
              </a:ext>
            </a:extLst>
          </p:cNvPr>
          <p:cNvGrpSpPr/>
          <p:nvPr/>
        </p:nvGrpSpPr>
        <p:grpSpPr>
          <a:xfrm>
            <a:off x="20973" y="2481196"/>
            <a:ext cx="985705" cy="950852"/>
            <a:chOff x="356533" y="2481196"/>
            <a:chExt cx="985705" cy="9508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88FFC4-5DCC-C904-D5B9-A92B501024F5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37734E-50BD-2A0D-12A0-A150B5A375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4726BF-183A-B733-297B-520B56EB9878}"/>
                </a:ext>
              </a:extLst>
            </p:cNvPr>
            <p:cNvCxnSpPr/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4B7BD-F71E-5A7E-89DF-CB95F8609C26}"/>
                </a:ext>
              </a:extLst>
            </p:cNvPr>
            <p:cNvCxnSpPr/>
            <p:nvPr/>
          </p:nvCxnSpPr>
          <p:spPr>
            <a:xfrm>
              <a:off x="773185" y="3031221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07669E-EE04-3B35-2487-CDEEC59AD196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0D3AFB-C376-8826-4021-095EB2FC3919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2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C81D4-82EC-59E2-E765-4FA0FC2EC218}"/>
              </a:ext>
            </a:extLst>
          </p:cNvPr>
          <p:cNvGrpSpPr/>
          <p:nvPr/>
        </p:nvGrpSpPr>
        <p:grpSpPr>
          <a:xfrm>
            <a:off x="992698" y="2481196"/>
            <a:ext cx="985705" cy="950852"/>
            <a:chOff x="356533" y="2481196"/>
            <a:chExt cx="985705" cy="9508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ECD4A9-4EC0-BFE7-1AEF-E099A64DA23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D66282-6E0C-D017-0A58-95577E7249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5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265BDD-FD54-ADE2-B444-E1C6E069D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3FE8D4-6A43-E6E4-72F4-8BB84E88CD1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F6A9A0-506C-D116-8A54-D2CFE706C042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31B8D2-D060-89A9-6818-4BE4ABB16EEF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88C7C-2907-F7FE-D36B-392DE4AEA11B}"/>
              </a:ext>
            </a:extLst>
          </p:cNvPr>
          <p:cNvGrpSpPr/>
          <p:nvPr/>
        </p:nvGrpSpPr>
        <p:grpSpPr>
          <a:xfrm>
            <a:off x="1964423" y="2481196"/>
            <a:ext cx="985705" cy="950852"/>
            <a:chOff x="356533" y="2481196"/>
            <a:chExt cx="985705" cy="95085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A1675F4-1421-7B0E-6E07-9F9EFACAC05E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E4E8A7-3798-1C2C-62AE-D7EC462150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866875-67CB-CD02-5DE4-C8757DEF5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E48DD1-9BB4-B00C-94F4-2DE0C5A32D70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96CCFCF-AAB0-5733-03BC-114D2E73CDC7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908B1B-1A52-1F66-7D62-2B444B903303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4"/>
                  <a:stretch>
                    <a:fillRect l="-22222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CD5055-5C98-AB4F-111E-2DF633A1943F}"/>
              </a:ext>
            </a:extLst>
          </p:cNvPr>
          <p:cNvGrpSpPr/>
          <p:nvPr/>
        </p:nvGrpSpPr>
        <p:grpSpPr>
          <a:xfrm>
            <a:off x="2936148" y="2481196"/>
            <a:ext cx="985705" cy="950852"/>
            <a:chOff x="356533" y="2481196"/>
            <a:chExt cx="985705" cy="95085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D08E98-D0D5-DDA8-A851-AF9597E7D92F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26B22-7435-6E2C-F615-D4CADDDC87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385283-7816-503E-EC4F-DEDBE1FD4DB0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61314C-1372-DBD3-A3F1-6A13486AD07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83B6B5-19FE-4285-821E-B8D66E88DCB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98859A-1756-E9C9-82D0-954F0657ECB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3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35B3BB-D931-51CE-63BC-9FFCED4E8D07}"/>
              </a:ext>
            </a:extLst>
          </p:cNvPr>
          <p:cNvGrpSpPr/>
          <p:nvPr/>
        </p:nvGrpSpPr>
        <p:grpSpPr>
          <a:xfrm>
            <a:off x="3907873" y="2481196"/>
            <a:ext cx="985705" cy="950852"/>
            <a:chOff x="356533" y="2481196"/>
            <a:chExt cx="985705" cy="9508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AF0C330-9325-3E87-8565-9E7E32CADAFA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E26317-E89C-E05B-6705-EF32218FCC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E9F815-5D58-2EDE-7FE1-4B3B214DA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17FB3A-5FCF-01BB-D844-12403475463F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18B0F2-99C8-A64F-C3C1-7C9BE915B5BE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FD1BA3-06F6-303B-E214-98DCDDEC5A93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1F4CA5-BE15-F328-8659-9D1635BDF878}"/>
              </a:ext>
            </a:extLst>
          </p:cNvPr>
          <p:cNvGrpSpPr/>
          <p:nvPr/>
        </p:nvGrpSpPr>
        <p:grpSpPr>
          <a:xfrm>
            <a:off x="4879598" y="2481196"/>
            <a:ext cx="985705" cy="950852"/>
            <a:chOff x="356533" y="2481196"/>
            <a:chExt cx="985705" cy="95085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EB26951-8DAC-5A1C-28DF-2207C04764E1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F65455-0878-5390-6296-E6429AB7E3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45455" r="-2727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7987F3-02EB-C85A-3F46-8014AB2F8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D2FD96-CFF4-5EE8-3D6E-FABBEEF8A1A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3636C06-86F9-C8AA-684B-515617C55101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EE7D3F-43B5-D4ED-CAF3-EAA365DC22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67A967-8588-BC27-A8D4-09A0DBAD753D}"/>
              </a:ext>
            </a:extLst>
          </p:cNvPr>
          <p:cNvGrpSpPr/>
          <p:nvPr/>
        </p:nvGrpSpPr>
        <p:grpSpPr>
          <a:xfrm>
            <a:off x="5851322" y="2481196"/>
            <a:ext cx="985705" cy="950852"/>
            <a:chOff x="356533" y="2481196"/>
            <a:chExt cx="985705" cy="950852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5197771-C930-A382-6CB1-206190F945F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D52647-C212-87C7-D98B-1F3F137B84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648226-5D74-FDA3-A376-6F68263ED8A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C64AD59-1D38-DB24-AEC6-E035095E4243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BA83348-3DA2-DDFB-4E6F-40224A340D6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593EA0A-787C-335F-BFE0-67CB897BCC97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20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65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to produce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Then 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to produce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are sibling leaves at maximum depth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      [Rest of the nodes, as unchanged, get cancelled]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/>
                  <a:t>   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BF94F05-B7DE-E50C-B343-A92A7DE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9" y="1897827"/>
            <a:ext cx="5392322" cy="9761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1FB4F-C7D4-9F33-3CB0-A138B6BFAA62}"/>
              </a:ext>
            </a:extLst>
          </p:cNvPr>
          <p:cNvGrpSpPr/>
          <p:nvPr/>
        </p:nvGrpSpPr>
        <p:grpSpPr>
          <a:xfrm>
            <a:off x="730116" y="4293107"/>
            <a:ext cx="2541593" cy="326495"/>
            <a:chOff x="730116" y="4293107"/>
            <a:chExt cx="2541593" cy="32649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726AA915-A6E5-2D17-531E-EA0FA0EB1674}"/>
                </a:ext>
              </a:extLst>
            </p:cNvPr>
            <p:cNvSpPr/>
            <p:nvPr/>
          </p:nvSpPr>
          <p:spPr>
            <a:xfrm rot="16200000">
              <a:off x="1207460" y="3815764"/>
              <a:ext cx="144000" cy="109868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/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E3E11C3-97AC-A061-C5F5-2FC4A4EE6186}"/>
                </a:ext>
              </a:extLst>
            </p:cNvPr>
            <p:cNvSpPr/>
            <p:nvPr/>
          </p:nvSpPr>
          <p:spPr>
            <a:xfrm rot="16200000">
              <a:off x="2542009" y="3707407"/>
              <a:ext cx="144000" cy="13154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/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93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is optimal. 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is an optimal tree in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appear as sibling leaves of maximum depth– from which the lemma follows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do we get if the above lemma is true?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exactly how Huffman code is formed. Once, you get the final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, you can make the whole tree by recursively replacing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its two children</a:t>
                </a:r>
              </a:p>
            </p:txBody>
          </p:sp>
        </mc:Choice>
        <mc:Fallback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1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may come challenging sometimes is proving a greedy technique indeed gives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fractional knapsack its relatively easy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Intuitively: For the first 10 kg space of the knapsack we are putting the best possible option (item 1).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the next 20 kg space we going for the best possible option available and so 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Formal proof will come later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AA51F-FE07-B257-9A16-E8266D201098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AF628-89C5-A80B-9714-C4CCD02D709E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B0165-7146-086F-A9A5-ED4A141AFAC2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4810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Lemma: </a:t>
                </a:r>
                <a:r>
                  <a:rPr lang="en-US" sz="1600" i="1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i="1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i="1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.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try to express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in terms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each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(1)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, we have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(2)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Adding (1) for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to both sides of (2), we get,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6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Rearranging,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the lemma by contradiction. 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does not represent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 there exists an optimal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…(4)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Again, by the previous lemma,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has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siblings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′′′</m:t>
                    </m:r>
                  </m:oMath>
                </a14:m>
                <a:r>
                  <a:rPr lang="en-US" sz="1600" dirty="0"/>
                  <a:t> be the tree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with common parent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replaced by a </a:t>
                </a:r>
                <a:r>
                  <a:rPr lang="en-US" sz="1600" u="sng" dirty="0"/>
                  <a:t>leaf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)]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(4)]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(3)] </a:t>
                </a:r>
                <a:r>
                  <a:rPr lang="en-US" sz="1400" dirty="0">
                    <a:sym typeface="Wingdings" pitchFamily="2" charset="2"/>
                  </a:rPr>
                  <a:t> This is a contradiction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′</m:t>
                    </m:r>
                  </m:oMath>
                </a14:m>
                <a:r>
                  <a:rPr lang="en-US" sz="1400" dirty="0"/>
                  <a:t> is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/>
                  <a:t>. Thus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must be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562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see how this strategy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this is not the optimal solution. We can do better 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is the optimal solution?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160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8EE8C-5A6C-5DEE-32A0-569A708AA0E5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F7CD8-42CC-7EA8-C0C4-A900D8DFE59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2E25D-9DA6-2425-8F8B-F6FC30D2B7AB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3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see how this strategy works for 0-1 Knapsack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But this is not the optimal solution. We can do better 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optimal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Full of item 3 and item 2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It was easy for this example as the number of items are only 3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general,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items, you need to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combinations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3"/>
                <a:stretch>
                  <a:fillRect l="-394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84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that worked for the fractional Knapsack problem, did not work for the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try another greedy strategy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Starting with the item highest </a:t>
            </a:r>
            <a:r>
              <a:rPr lang="en-US" sz="1600" b="1" dirty="0"/>
              <a:t>total</a:t>
            </a:r>
            <a:r>
              <a:rPr lang="en-US" sz="1600" dirty="0"/>
              <a:t> value and go on in a descending order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this instance, it gives the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instance/example where this strategy fails?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19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70660</TotalTime>
  <Words>7818</Words>
  <Application>Microsoft Macintosh PowerPoint</Application>
  <PresentationFormat>Custom</PresentationFormat>
  <Paragraphs>1474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Courier</vt:lpstr>
      <vt:lpstr>Segoe UI</vt:lpstr>
      <vt:lpstr>Office Theme</vt:lpstr>
      <vt:lpstr>Algorithms – I (CS29003/203)</vt:lpstr>
      <vt:lpstr>Greedy Algorithms</vt:lpstr>
      <vt:lpstr>Optimization Problems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Fractional Knapsack Problem - Pseudocode</vt:lpstr>
      <vt:lpstr>Fractional Knapsack Problem - Analysis</vt:lpstr>
      <vt:lpstr>Activity Selection/Interval Scheduling Problem</vt:lpstr>
      <vt:lpstr>Activity Selection/Interval Scheduling Problem</vt:lpstr>
      <vt:lpstr>Activity Selection/Interval Scheduling Problem</vt:lpstr>
      <vt:lpstr>Shortest Duration</vt:lpstr>
      <vt:lpstr>Earliest Start</vt:lpstr>
      <vt:lpstr>Earliest Finish</vt:lpstr>
      <vt:lpstr>Alternate Strategy</vt:lpstr>
      <vt:lpstr>Tutorial Problems</vt:lpstr>
      <vt:lpstr>Tutorial Problems</vt:lpstr>
      <vt:lpstr>Tutorial Problems</vt:lpstr>
      <vt:lpstr>Activity Selection Problem - Pseudocode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Merge Pebbles</vt:lpstr>
      <vt:lpstr>Merge Pebbles</vt:lpstr>
      <vt:lpstr>Merge Pebbles – Another Solution</vt:lpstr>
      <vt:lpstr>Merge Pebbles – Any Greedy Idea?</vt:lpstr>
      <vt:lpstr>Merge Pebbles – Why Greedy is Good</vt:lpstr>
      <vt:lpstr>Merge Pebbles – Why Greedy is Good</vt:lpstr>
      <vt:lpstr>Merge Pebbles – Why Greedy is Good</vt:lpstr>
      <vt:lpstr>Merge Pebbles – Some Observations</vt:lpstr>
      <vt:lpstr>Huffman Codes</vt:lpstr>
      <vt:lpstr>Huffman Codes</vt:lpstr>
      <vt:lpstr>Fixed Length vs Variable Length Code</vt:lpstr>
      <vt:lpstr>Lets Go Back to Morse Codes</vt:lpstr>
      <vt:lpstr>Prefix Codes</vt:lpstr>
      <vt:lpstr>Prefix Codes</vt:lpstr>
      <vt:lpstr>Optimum Prefix Codes</vt:lpstr>
      <vt:lpstr>Relation between Prefix Codes and Tree</vt:lpstr>
      <vt:lpstr>Relation between Prefix Codes and Tree</vt:lpstr>
      <vt:lpstr>Morse Code is Non-prefix</vt:lpstr>
      <vt:lpstr>Finding Huffman Code</vt:lpstr>
      <vt:lpstr>Example of Huffman Coding</vt:lpstr>
      <vt:lpstr>Example of Huffman Coding</vt:lpstr>
      <vt:lpstr>Example of Huffman Coding</vt:lpstr>
      <vt:lpstr>Example of Huffman Coding</vt:lpstr>
      <vt:lpstr>Example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1569</cp:revision>
  <cp:lastPrinted>2019-07-16T19:24:24Z</cp:lastPrinted>
  <dcterms:created xsi:type="dcterms:W3CDTF">2019-01-13T09:33:50Z</dcterms:created>
  <dcterms:modified xsi:type="dcterms:W3CDTF">2022-09-02T10:47:23Z</dcterms:modified>
</cp:coreProperties>
</file>